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  <p:sldMasterId id="2147483668" r:id="rId3"/>
    <p:sldMasterId id="2147483680" r:id="rId4"/>
  </p:sldMasterIdLst>
  <p:notesMasterIdLst>
    <p:notesMasterId r:id="rId41"/>
  </p:notesMasterIdLst>
  <p:sldIdLst>
    <p:sldId id="256" r:id="rId5"/>
    <p:sldId id="291" r:id="rId6"/>
    <p:sldId id="374" r:id="rId7"/>
    <p:sldId id="262" r:id="rId8"/>
    <p:sldId id="363" r:id="rId9"/>
    <p:sldId id="366" r:id="rId10"/>
    <p:sldId id="261" r:id="rId11"/>
    <p:sldId id="334" r:id="rId12"/>
    <p:sldId id="335" r:id="rId13"/>
    <p:sldId id="364" r:id="rId14"/>
    <p:sldId id="365" r:id="rId15"/>
    <p:sldId id="339" r:id="rId16"/>
    <p:sldId id="367" r:id="rId17"/>
    <p:sldId id="368" r:id="rId18"/>
    <p:sldId id="369" r:id="rId19"/>
    <p:sldId id="342" r:id="rId20"/>
    <p:sldId id="344" r:id="rId21"/>
    <p:sldId id="346" r:id="rId22"/>
    <p:sldId id="336" r:id="rId23"/>
    <p:sldId id="347" r:id="rId24"/>
    <p:sldId id="370" r:id="rId25"/>
    <p:sldId id="349" r:id="rId26"/>
    <p:sldId id="343" r:id="rId27"/>
    <p:sldId id="323" r:id="rId28"/>
    <p:sldId id="2632" r:id="rId29"/>
    <p:sldId id="2633" r:id="rId30"/>
    <p:sldId id="2634" r:id="rId31"/>
    <p:sldId id="2635" r:id="rId32"/>
    <p:sldId id="355" r:id="rId33"/>
    <p:sldId id="356" r:id="rId34"/>
    <p:sldId id="357" r:id="rId35"/>
    <p:sldId id="358" r:id="rId36"/>
    <p:sldId id="359" r:id="rId37"/>
    <p:sldId id="360" r:id="rId38"/>
    <p:sldId id="372" r:id="rId39"/>
    <p:sldId id="295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4C5D"/>
    <a:srgbClr val="FFFFD5"/>
    <a:srgbClr val="99FF99"/>
    <a:srgbClr val="5A94AC"/>
    <a:srgbClr val="83434A"/>
    <a:srgbClr val="3FB393"/>
    <a:srgbClr val="7D5346"/>
    <a:srgbClr val="E47632"/>
    <a:srgbClr val="D8985E"/>
    <a:srgbClr val="E0A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1" autoAdjust="0"/>
    <p:restoredTop sz="86957" autoAdjust="0"/>
  </p:normalViewPr>
  <p:slideViewPr>
    <p:cSldViewPr snapToGrid="0">
      <p:cViewPr varScale="1">
        <p:scale>
          <a:sx n="68" d="100"/>
          <a:sy n="68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Khanh" userId="cc2621bfb3e0faad" providerId="LiveId" clId="{DC1DAEAF-EA54-4F89-BA29-4361C7BBBA2B}"/>
    <pc:docChg chg="custSel delSld modSld delMainMaster">
      <pc:chgData name="Thuy Khanh" userId="cc2621bfb3e0faad" providerId="LiveId" clId="{DC1DAEAF-EA54-4F89-BA29-4361C7BBBA2B}" dt="2024-04-23T14:34:51.913" v="3" actId="47"/>
      <pc:docMkLst>
        <pc:docMk/>
      </pc:docMkLst>
      <pc:sldChg chg="delSp mod">
        <pc:chgData name="Thuy Khanh" userId="cc2621bfb3e0faad" providerId="LiveId" clId="{DC1DAEAF-EA54-4F89-BA29-4361C7BBBA2B}" dt="2024-04-23T14:34:08.513" v="1" actId="478"/>
        <pc:sldMkLst>
          <pc:docMk/>
          <pc:sldMk cId="4258412324" sldId="256"/>
        </pc:sldMkLst>
        <pc:spChg chg="del">
          <ac:chgData name="Thuy Khanh" userId="cc2621bfb3e0faad" providerId="LiveId" clId="{DC1DAEAF-EA54-4F89-BA29-4361C7BBBA2B}" dt="2024-04-23T14:34:08.513" v="1" actId="478"/>
          <ac:spMkLst>
            <pc:docMk/>
            <pc:sldMk cId="4258412324" sldId="256"/>
            <ac:spMk id="14" creationId="{EEA570EC-D19D-4070-8C8B-B52867E15B3D}"/>
          </ac:spMkLst>
        </pc:spChg>
      </pc:sldChg>
      <pc:sldChg chg="delSp mod">
        <pc:chgData name="Thuy Khanh" userId="cc2621bfb3e0faad" providerId="LiveId" clId="{DC1DAEAF-EA54-4F89-BA29-4361C7BBBA2B}" dt="2024-04-23T14:34:16.667" v="2" actId="478"/>
        <pc:sldMkLst>
          <pc:docMk/>
          <pc:sldMk cId="1709289835" sldId="363"/>
        </pc:sldMkLst>
        <pc:spChg chg="del">
          <ac:chgData name="Thuy Khanh" userId="cc2621bfb3e0faad" providerId="LiveId" clId="{DC1DAEAF-EA54-4F89-BA29-4361C7BBBA2B}" dt="2024-04-23T14:34:16.667" v="2" actId="478"/>
          <ac:spMkLst>
            <pc:docMk/>
            <pc:sldMk cId="1709289835" sldId="363"/>
            <ac:spMk id="14" creationId="{EEA570EC-D19D-4070-8C8B-B52867E15B3D}"/>
          </ac:spMkLst>
        </pc:spChg>
      </pc:sldChg>
      <pc:sldChg chg="del">
        <pc:chgData name="Thuy Khanh" userId="cc2621bfb3e0faad" providerId="LiveId" clId="{DC1DAEAF-EA54-4F89-BA29-4361C7BBBA2B}" dt="2024-04-23T14:34:51.913" v="3" actId="47"/>
        <pc:sldMkLst>
          <pc:docMk/>
          <pc:sldMk cId="88331026" sldId="659"/>
        </pc:sldMkLst>
      </pc:sldChg>
      <pc:sldChg chg="del">
        <pc:chgData name="Thuy Khanh" userId="cc2621bfb3e0faad" providerId="LiveId" clId="{DC1DAEAF-EA54-4F89-BA29-4361C7BBBA2B}" dt="2024-04-23T14:34:05.476" v="0" actId="47"/>
        <pc:sldMkLst>
          <pc:docMk/>
          <pc:sldMk cId="2510448319" sldId="2630"/>
        </pc:sldMkLst>
      </pc:sldChg>
      <pc:sldMasterChg chg="del delSldLayout">
        <pc:chgData name="Thuy Khanh" userId="cc2621bfb3e0faad" providerId="LiveId" clId="{DC1DAEAF-EA54-4F89-BA29-4361C7BBBA2B}" dt="2024-04-23T14:34:05.476" v="0" actId="47"/>
        <pc:sldMasterMkLst>
          <pc:docMk/>
          <pc:sldMasterMk cId="911225755" sldId="2147483692"/>
        </pc:sldMasterMkLst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249623453" sldId="2147483693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2307004416" sldId="2147483694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2114866259" sldId="2147483695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1022678702" sldId="2147483696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2940106135" sldId="2147483697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4042052953" sldId="2147483698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3545497260" sldId="2147483699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2908761409" sldId="2147483700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4000401747" sldId="2147483701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3910622845" sldId="2147483702"/>
          </pc:sldLayoutMkLst>
        </pc:sldLayoutChg>
        <pc:sldLayoutChg chg="del">
          <pc:chgData name="Thuy Khanh" userId="cc2621bfb3e0faad" providerId="LiveId" clId="{DC1DAEAF-EA54-4F89-BA29-4361C7BBBA2B}" dt="2024-04-23T14:34:05.476" v="0" actId="47"/>
          <pc:sldLayoutMkLst>
            <pc:docMk/>
            <pc:sldMasterMk cId="911225755" sldId="2147483692"/>
            <pc:sldLayoutMk cId="4036790151" sldId="2147483703"/>
          </pc:sldLayoutMkLst>
        </pc:sldLayoutChg>
      </pc:sldMasterChg>
      <pc:sldMasterChg chg="del delSldLayout">
        <pc:chgData name="Thuy Khanh" userId="cc2621bfb3e0faad" providerId="LiveId" clId="{DC1DAEAF-EA54-4F89-BA29-4361C7BBBA2B}" dt="2024-04-23T14:34:51.913" v="3" actId="47"/>
        <pc:sldMasterMkLst>
          <pc:docMk/>
          <pc:sldMasterMk cId="1591457148" sldId="2147483704"/>
        </pc:sldMasterMkLst>
        <pc:sldLayoutChg chg="del">
          <pc:chgData name="Thuy Khanh" userId="cc2621bfb3e0faad" providerId="LiveId" clId="{DC1DAEAF-EA54-4F89-BA29-4361C7BBBA2B}" dt="2024-04-23T14:34:51.913" v="3" actId="47"/>
          <pc:sldLayoutMkLst>
            <pc:docMk/>
            <pc:sldMasterMk cId="1591457148" sldId="2147483704"/>
            <pc:sldLayoutMk cId="776550781" sldId="2147483705"/>
          </pc:sldLayoutMkLst>
        </pc:sldLayoutChg>
        <pc:sldLayoutChg chg="del">
          <pc:chgData name="Thuy Khanh" userId="cc2621bfb3e0faad" providerId="LiveId" clId="{DC1DAEAF-EA54-4F89-BA29-4361C7BBBA2B}" dt="2024-04-23T14:34:51.913" v="3" actId="47"/>
          <pc:sldLayoutMkLst>
            <pc:docMk/>
            <pc:sldMasterMk cId="1591457148" sldId="2147483704"/>
            <pc:sldLayoutMk cId="2206512083" sldId="2147483706"/>
          </pc:sldLayoutMkLst>
        </pc:sldLayoutChg>
        <pc:sldLayoutChg chg="del">
          <pc:chgData name="Thuy Khanh" userId="cc2621bfb3e0faad" providerId="LiveId" clId="{DC1DAEAF-EA54-4F89-BA29-4361C7BBBA2B}" dt="2024-04-23T14:34:51.913" v="3" actId="47"/>
          <pc:sldLayoutMkLst>
            <pc:docMk/>
            <pc:sldMasterMk cId="1591457148" sldId="2147483704"/>
            <pc:sldLayoutMk cId="794845178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266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465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374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40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400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904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429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848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00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848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5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066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986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12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8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208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2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8604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79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61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29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1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8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4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4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8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17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7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0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0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3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5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2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9671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9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5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3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3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2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2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7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6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18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90FE7-6E00-4069-AC73-4D44357D3205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4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3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9.xml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7.xml"/><Relationship Id="rId7" Type="http://schemas.openxmlformats.org/officeDocument/2006/relationships/image" Target="../media/image3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30.emf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30.emf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30.emf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30.emf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0.jpe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87;p33">
            <a:extLst>
              <a:ext uri="{FF2B5EF4-FFF2-40B4-BE49-F238E27FC236}">
                <a16:creationId xmlns:a16="http://schemas.microsoft.com/office/drawing/2014/main" id="{05F17599-4B56-4EB6-AE1E-6DFB7D47A71B}"/>
              </a:ext>
            </a:extLst>
          </p:cNvPr>
          <p:cNvSpPr txBox="1">
            <a:spLocks/>
          </p:cNvSpPr>
          <p:nvPr/>
        </p:nvSpPr>
        <p:spPr>
          <a:xfrm>
            <a:off x="809874" y="210516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Việt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Chủ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: N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ơ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thân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quen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425841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E99DB-DA52-42F9-BAFD-A3F9EB529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8"/>
            <a:ext cx="7372350" cy="10287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6569" y="397842"/>
            <a:ext cx="654340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Buổi chiều tím hoàng hôn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Đàn trâu về lững thững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Bóng trăng tròn lừng lựng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Vắt vẻo ngọn tre già…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endParaRPr lang="vi-VN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Ai một lần đi xa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Con đường cong nỗi nhớ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Lòng luôn thầm nhắc nhở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Con đường làng thiết tha.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C2B44-AFF5-49AF-9F04-9531F5901EA1}"/>
              </a:ext>
            </a:extLst>
          </p:cNvPr>
          <p:cNvSpPr txBox="1"/>
          <p:nvPr/>
        </p:nvSpPr>
        <p:spPr>
          <a:xfrm>
            <a:off x="8247359" y="5846370"/>
            <a:ext cx="442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261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405677" y="6153264"/>
            <a:ext cx="2842490" cy="584333"/>
          </a:xfrm>
          <a:prstGeom prst="roundRect">
            <a:avLst>
              <a:gd name="adj" fmla="val 11805"/>
            </a:avLst>
          </a:prstGeom>
          <a:gradFill flip="none" rotWithShape="1">
            <a:gsLst>
              <a:gs pos="0">
                <a:srgbClr val="FFCF77">
                  <a:tint val="66000"/>
                  <a:satMod val="160000"/>
                </a:srgbClr>
              </a:gs>
              <a:gs pos="50000">
                <a:srgbClr val="FFCF77">
                  <a:tint val="44500"/>
                  <a:satMod val="160000"/>
                </a:srgbClr>
              </a:gs>
              <a:gs pos="100000">
                <a:srgbClr val="FFCF77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2337" y="941779"/>
            <a:ext cx="481097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rợp bóng tre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Uốn mình trong nắng hạ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Tiếng chim rơi ngọt quá!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Khẽ động cọng rơm vàng.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sớm sương mơ màng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Mắt long lanh ngọn cỏ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trưa thơm cánh gió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Nâng bước em tới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F2FFC5-2ED6-4C6C-94AE-2E4153729BB1}"/>
              </a:ext>
            </a:extLst>
          </p:cNvPr>
          <p:cNvSpPr/>
          <p:nvPr/>
        </p:nvSpPr>
        <p:spPr>
          <a:xfrm>
            <a:off x="1675547" y="201596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E9A836-F47C-45D9-8A40-0AA3887B5672}"/>
              </a:ext>
            </a:extLst>
          </p:cNvPr>
          <p:cNvSpPr/>
          <p:nvPr/>
        </p:nvSpPr>
        <p:spPr>
          <a:xfrm>
            <a:off x="339423" y="1765198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6D20852-6C7B-44F2-9467-8D0A3CD3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59" y="490520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2B7C4EB-500A-49B0-9C8D-36A4CD6A3A8C}"/>
              </a:ext>
            </a:extLst>
          </p:cNvPr>
          <p:cNvSpPr/>
          <p:nvPr/>
        </p:nvSpPr>
        <p:spPr>
          <a:xfrm>
            <a:off x="475900" y="4546515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4CDC41F-CA09-4525-B37D-C3C43A3D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19" y="3317082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EB404F-DEF3-4AB2-B340-69016734A639}"/>
              </a:ext>
            </a:extLst>
          </p:cNvPr>
          <p:cNvSpPr txBox="1"/>
          <p:nvPr/>
        </p:nvSpPr>
        <p:spPr>
          <a:xfrm>
            <a:off x="6678010" y="1071801"/>
            <a:ext cx="510831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chiều tím hoàng hôn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Đàn trâu về lững thững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Bóng trăng tròn lừng lựng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Vắt vẻo ngọn tre già…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Ai một lần đi xa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cong nỗi nhớ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Lòng luôn thầm nhắc nhở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làng thiết tha.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D8CCC-AEE2-47E6-A05D-F09872706EFF}"/>
              </a:ext>
            </a:extLst>
          </p:cNvPr>
          <p:cNvSpPr txBox="1"/>
          <p:nvPr/>
        </p:nvSpPr>
        <p:spPr>
          <a:xfrm>
            <a:off x="8747421" y="6304002"/>
            <a:ext cx="4420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6D25F2-24C1-470F-9F6C-585F659A7102}"/>
              </a:ext>
            </a:extLst>
          </p:cNvPr>
          <p:cNvSpPr/>
          <p:nvPr/>
        </p:nvSpPr>
        <p:spPr>
          <a:xfrm>
            <a:off x="5768917" y="1864449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2330FB7-A7D0-4262-9511-36C0FFE4E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12" y="586316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21A2E6F-9BA2-4613-B1D0-D1F74708A516}"/>
              </a:ext>
            </a:extLst>
          </p:cNvPr>
          <p:cNvSpPr/>
          <p:nvPr/>
        </p:nvSpPr>
        <p:spPr>
          <a:xfrm>
            <a:off x="5768917" y="476827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C66A0566-25AF-4B2F-ABEE-2E226352C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77" y="3464197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C437AD-B630-49BD-87CA-A30132C8A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" y="115419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0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9FE69-0CD6-43E3-9F2F-AAB1EA6E138B}"/>
              </a:ext>
            </a:extLst>
          </p:cNvPr>
          <p:cNvSpPr/>
          <p:nvPr/>
        </p:nvSpPr>
        <p:spPr>
          <a:xfrm>
            <a:off x="3265512" y="1820637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Con đường rợp bóng tre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Uốn mình trong nắng hạ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Tiếng chim rơi ngọt quá!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Khẽ động cọng rơm vàng.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Luyện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đọc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nối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tiếp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đoạn</a:t>
            </a:r>
            <a:endParaRPr lang="en-US" sz="2800" b="1" kern="1200" dirty="0">
              <a:solidFill>
                <a:srgbClr val="E4365F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5285409" y="4344405"/>
            <a:ext cx="1585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11333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9FE69-0CD6-43E3-9F2F-AAB1EA6E138B}"/>
              </a:ext>
            </a:extLst>
          </p:cNvPr>
          <p:cNvSpPr/>
          <p:nvPr/>
        </p:nvSpPr>
        <p:spPr>
          <a:xfrm>
            <a:off x="3127566" y="1923642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Buổi sớm sương mơ màng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Mắt long lanh ngọn cỏ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Buổi trưa thơm cánh gió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Nâng bước em tới trường.</a:t>
            </a:r>
          </a:p>
          <a:p>
            <a:pPr lvl="0" algn="just">
              <a:spcAft>
                <a:spcPts val="1200"/>
              </a:spcAft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053617" y="3095597"/>
            <a:ext cx="1618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672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9FE69-0CD6-43E3-9F2F-AAB1EA6E138B}"/>
              </a:ext>
            </a:extLst>
          </p:cNvPr>
          <p:cNvSpPr/>
          <p:nvPr/>
        </p:nvSpPr>
        <p:spPr>
          <a:xfrm>
            <a:off x="3265511" y="1790944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Buổi chiều tím hoàng hôn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Đàn trâu về lững thững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Bóng trăng tròn lừng lựng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Vắt vẻo ngọn tre già…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5610591" y="2968323"/>
            <a:ext cx="1900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861A43-5480-488A-A86E-BCE62C78F338}"/>
              </a:ext>
            </a:extLst>
          </p:cNvPr>
          <p:cNvCxnSpPr>
            <a:cxnSpLocks/>
          </p:cNvCxnSpPr>
          <p:nvPr/>
        </p:nvCxnSpPr>
        <p:spPr>
          <a:xfrm>
            <a:off x="6298835" y="3654122"/>
            <a:ext cx="1683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B2BCDF-14D9-470A-BEC2-F8045C2A20C0}"/>
              </a:ext>
            </a:extLst>
          </p:cNvPr>
          <p:cNvCxnSpPr>
            <a:cxnSpLocks/>
          </p:cNvCxnSpPr>
          <p:nvPr/>
        </p:nvCxnSpPr>
        <p:spPr>
          <a:xfrm>
            <a:off x="3265511" y="4297060"/>
            <a:ext cx="1683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35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9FE69-0CD6-43E3-9F2F-AAB1EA6E138B}"/>
              </a:ext>
            </a:extLst>
          </p:cNvPr>
          <p:cNvSpPr/>
          <p:nvPr/>
        </p:nvSpPr>
        <p:spPr>
          <a:xfrm>
            <a:off x="3294086" y="1788501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Ai một lần đi xa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Con đường cong nỗi nhớ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Lòng luôn thầm nhắc nhở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Con đường làng thiết tha.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08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kern="1200" dirty="0" err="1">
                <a:solidFill>
                  <a:srgbClr val="00B050"/>
                </a:solidFill>
              </a:rPr>
              <a:t>Yêu</a:t>
            </a:r>
            <a:r>
              <a:rPr lang="zh-CN" altLang="en-US" sz="3200" b="1" kern="1200" dirty="0">
                <a:solidFill>
                  <a:srgbClr val="00B050"/>
                </a:solidFill>
              </a:rPr>
              <a:t> </a:t>
            </a:r>
            <a:r>
              <a:rPr lang="en-US" altLang="zh-CN" sz="3200" b="1" kern="1200" dirty="0" err="1">
                <a:solidFill>
                  <a:srgbClr val="00B050"/>
                </a:solidFill>
              </a:rPr>
              <a:t>cầu</a:t>
            </a:r>
            <a:endParaRPr lang="zh-CN" altLang="en-US" sz="3200" b="1" kern="1200" dirty="0">
              <a:solidFill>
                <a:srgbClr val="00B050"/>
              </a:solidFill>
            </a:endParaRPr>
          </a:p>
          <a:p>
            <a:pPr>
              <a:buSzPts val="2800"/>
            </a:pPr>
            <a:r>
              <a:rPr lang="en-US" altLang="zh-CN" sz="3200" kern="1200" dirty="0">
                <a:solidFill>
                  <a:srgbClr val="00B050"/>
                </a:solidFill>
              </a:rPr>
              <a:t>-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Phân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công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đọc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theo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đoạn</a:t>
            </a:r>
            <a:endParaRPr lang="zh-CN" altLang="en-US" sz="3200" kern="1200" dirty="0">
              <a:solidFill>
                <a:srgbClr val="00B050"/>
              </a:solidFill>
            </a:endParaRPr>
          </a:p>
          <a:p>
            <a:pPr>
              <a:buSzPts val="2800"/>
            </a:pPr>
            <a:r>
              <a:rPr lang="en-US" altLang="zh-CN" sz="3200" kern="1200" dirty="0">
                <a:solidFill>
                  <a:srgbClr val="00B050"/>
                </a:solidFill>
              </a:rPr>
              <a:t>-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Tất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cả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thành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viên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đều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đọc</a:t>
            </a:r>
            <a:endParaRPr lang="zh-CN" altLang="en-US" sz="3200" kern="1200" dirty="0">
              <a:solidFill>
                <a:srgbClr val="00B050"/>
              </a:solidFill>
            </a:endParaRPr>
          </a:p>
          <a:p>
            <a:pPr>
              <a:buSzPts val="2800"/>
            </a:pPr>
            <a:r>
              <a:rPr lang="en-US" altLang="zh-CN" sz="3200" kern="1200" dirty="0">
                <a:solidFill>
                  <a:srgbClr val="00B050"/>
                </a:solidFill>
              </a:rPr>
              <a:t>-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Giải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nghĩa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từ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cùng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nhau</a:t>
            </a:r>
            <a:endParaRPr lang="zh-CN" altLang="en-US" sz="3200" kern="1200" dirty="0">
              <a:solidFill>
                <a:srgbClr val="00B05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82" y="3633569"/>
            <a:ext cx="3629742" cy="18420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A969E4-A215-432B-8388-17F90B437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lớp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24AC48-0427-4BDE-A1A7-3385B31AB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3" y="574316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26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5920" y="1877292"/>
            <a:ext cx="3966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“Con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làng</a:t>
            </a:r>
            <a:r>
              <a:rPr lang="en-US" sz="3600" dirty="0"/>
              <a:t>”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pt-BR" sz="3600" b="1" dirty="0"/>
              <a:t>từ nào em chưa hiểu nghĩa</a:t>
            </a:r>
            <a:r>
              <a:rPr lang="pt-BR" sz="3600" dirty="0"/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92B9F0-CEC9-4310-807C-574167CDDB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9" y="251889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AD061-3F38-4771-8663-D8B16E247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057138" y="100167"/>
            <a:ext cx="3366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4800" b="1" dirty="0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4800" b="1" dirty="0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4800" b="1" dirty="0">
              <a:solidFill>
                <a:srgbClr val="FF000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6306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DEC60-4034-4549-9558-6399A0E1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87130" y="166164"/>
            <a:ext cx="4142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817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5584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36118" y="5920577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36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22" y="251889"/>
            <a:ext cx="980316" cy="481960"/>
          </a:xfrm>
          <a:prstGeom prst="rect">
            <a:avLst/>
          </a:prstGeom>
        </p:spPr>
      </p:pic>
      <p:pic>
        <p:nvPicPr>
          <p:cNvPr id="16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352" y="4916406"/>
            <a:ext cx="980316" cy="4819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1178951"/>
            <a:ext cx="3199555" cy="1549400"/>
            <a:chOff x="-121940" y="1041401"/>
            <a:chExt cx="3808116" cy="1549400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29170" y="1557784"/>
              <a:ext cx="29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vi-VN" altLang="zh-CN" sz="3200" dirty="0">
                  <a:solidFill>
                    <a:srgbClr val="0070C0"/>
                  </a:solidFill>
                  <a:ea typeface="inpin heiti" charset="-122"/>
                  <a:cs typeface="Times New Roman" panose="02020603050405020304" pitchFamily="18" charset="0"/>
                </a:rPr>
                <a:t>mơ màng</a:t>
              </a:r>
              <a:endParaRPr lang="zh-CN" altLang="en-US" sz="320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401465" y="1415042"/>
            <a:ext cx="80863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Times New Roman" panose="02020603050405020304" pitchFamily="18" charset="0"/>
              </a:rPr>
              <a:t>thấy phảng phất, không rõ ràng, trong trạng thái mơ ngủ hay tựa như mơ ngủ.</a:t>
            </a:r>
            <a:endParaRPr lang="zh-CN" altLang="en-US" sz="3200" dirty="0">
              <a:solidFill>
                <a:srgbClr val="C0000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A93F37-D64D-45FA-AAED-FAA6E4831340}"/>
              </a:ext>
            </a:extLst>
          </p:cNvPr>
          <p:cNvGrpSpPr/>
          <p:nvPr/>
        </p:nvGrpSpPr>
        <p:grpSpPr>
          <a:xfrm>
            <a:off x="36118" y="3437396"/>
            <a:ext cx="3199555" cy="1549400"/>
            <a:chOff x="-121940" y="1041401"/>
            <a:chExt cx="3808116" cy="1549400"/>
          </a:xfrm>
        </p:grpSpPr>
        <p:pic>
          <p:nvPicPr>
            <p:cNvPr id="19" name="PA_图片 6">
              <a:extLst>
                <a:ext uri="{FF2B5EF4-FFF2-40B4-BE49-F238E27FC236}">
                  <a16:creationId xmlns:a16="http://schemas.microsoft.com/office/drawing/2014/main" id="{88E14D6C-5C3E-48CB-88B8-B38C04AD791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B3D41D-1D55-4272-9356-F2B016542162}"/>
                </a:ext>
              </a:extLst>
            </p:cNvPr>
            <p:cNvSpPr/>
            <p:nvPr/>
          </p:nvSpPr>
          <p:spPr>
            <a:xfrm>
              <a:off x="429170" y="1557784"/>
              <a:ext cx="29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altLang="zh-CN" sz="3200" dirty="0">
                  <a:solidFill>
                    <a:srgbClr val="0070C0"/>
                  </a:solidFill>
                  <a:ea typeface="inpin heiti" charset="-122"/>
                  <a:cs typeface="Times New Roman" panose="02020603050405020304" pitchFamily="18" charset="0"/>
                </a:rPr>
                <a:t>thiết tha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0B6B239-94FB-4BA0-8170-0F897628F43F}"/>
              </a:ext>
            </a:extLst>
          </p:cNvPr>
          <p:cNvSpPr/>
          <p:nvPr/>
        </p:nvSpPr>
        <p:spPr>
          <a:xfrm>
            <a:off x="3412715" y="3726258"/>
            <a:ext cx="8086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Times New Roman" panose="02020603050405020304" pitchFamily="18" charset="0"/>
              </a:rPr>
              <a:t>có tình cảm thắm thiết làm cho gắn bó hết lòng, luôn luôn nghĩ đến, quan tâm đến.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80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912" y="136903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91126" y="173633"/>
            <a:ext cx="511318" cy="511318"/>
          </a:xfrm>
          <a:prstGeom prst="rect">
            <a:avLst/>
          </a:prstGeom>
        </p:spPr>
      </p:pic>
      <p:grpSp>
        <p:nvGrpSpPr>
          <p:cNvPr id="5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1"/>
            <a:ext cx="587835" cy="716799"/>
            <a:chOff x="1836100" y="2332000"/>
            <a:chExt cx="1572829" cy="875132"/>
          </a:xfrm>
        </p:grpSpPr>
        <p:sp>
          <p:nvSpPr>
            <p:cNvPr id="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12"/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679947" y="73551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V</a:t>
            </a: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ào mỗi buổi trong ngày, con đường làng có gì đẹp?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35" name="PA_库_组合 5"/>
          <p:cNvGrpSpPr/>
          <p:nvPr>
            <p:custDataLst>
              <p:tags r:id="rId2"/>
            </p:custDataLst>
          </p:nvPr>
        </p:nvGrpSpPr>
        <p:grpSpPr>
          <a:xfrm>
            <a:off x="947754" y="1631148"/>
            <a:ext cx="587835" cy="733599"/>
            <a:chOff x="1836100" y="2332000"/>
            <a:chExt cx="1572829" cy="895643"/>
          </a:xfrm>
        </p:grpSpPr>
        <p:sp>
          <p:nvSpPr>
            <p:cNvPr id="3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679947" y="1681711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Em thích con đường làng trong bài thơ vào buổi nào nhất? Vì sao?</a:t>
            </a:r>
          </a:p>
        </p:txBody>
      </p:sp>
      <p:grpSp>
        <p:nvGrpSpPr>
          <p:cNvPr id="41" name="PA_库_组合 5"/>
          <p:cNvGrpSpPr/>
          <p:nvPr>
            <p:custDataLst>
              <p:tags r:id="rId3"/>
            </p:custDataLst>
          </p:nvPr>
        </p:nvGrpSpPr>
        <p:grpSpPr>
          <a:xfrm>
            <a:off x="966613" y="2873029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698806" y="2923592"/>
            <a:ext cx="7951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Trong khổ thơ thứ ba, tiếng cuối các dòng thơ nào có vần giống nhau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46" name="PA_库_组合 5"/>
          <p:cNvGrpSpPr/>
          <p:nvPr>
            <p:custDataLst>
              <p:tags r:id="rId4"/>
            </p:custDataLst>
          </p:nvPr>
        </p:nvGrpSpPr>
        <p:grpSpPr>
          <a:xfrm>
            <a:off x="947754" y="4099071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679947" y="4149634"/>
            <a:ext cx="7951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Câu thơ nào thể hiện tình cảm của tác giả với con đường làng?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9173116" y="3627247"/>
            <a:ext cx="3104143" cy="3127647"/>
            <a:chOff x="7656474" y="831396"/>
            <a:chExt cx="3689350" cy="3269584"/>
          </a:xfrm>
        </p:grpSpPr>
        <p:pic>
          <p:nvPicPr>
            <p:cNvPr id="52" name="图片 2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27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9" grpId="0"/>
      <p:bldP spid="45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462656" y="106226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32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836F4B-ADEB-41CC-894D-A2B47FB96721}"/>
              </a:ext>
            </a:extLst>
          </p:cNvPr>
          <p:cNvSpPr/>
          <p:nvPr/>
        </p:nvSpPr>
        <p:spPr>
          <a:xfrm>
            <a:off x="1506379" y="1833277"/>
            <a:ext cx="976284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- </a:t>
            </a:r>
            <a:r>
              <a:rPr lang="vi-VN" altLang="zh-CN" sz="3200" i="1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Vào buổi sớm</a:t>
            </a: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, con đường có sương mơ màng, long lanh trên ngọn cỏ. </a:t>
            </a:r>
            <a:endParaRPr lang="en-US" altLang="zh-CN" sz="3200" dirty="0">
              <a:solidFill>
                <a:srgbClr val="C00000"/>
              </a:solidFill>
              <a:ea typeface="inpin heiti" charset="-122"/>
              <a:cs typeface="Arial" panose="020B0604020202020204" pitchFamily="34" charset="0"/>
            </a:endParaRPr>
          </a:p>
          <a:p>
            <a:pPr algn="just">
              <a:buClrTx/>
              <a:defRPr/>
            </a:pPr>
            <a:r>
              <a:rPr lang="en-US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- </a:t>
            </a:r>
            <a:r>
              <a:rPr lang="vi-VN" altLang="zh-CN" sz="3200" i="1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Vào buổi trưa</a:t>
            </a: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, con đường có gió thổi thơm. </a:t>
            </a:r>
            <a:endParaRPr lang="en-US" altLang="zh-CN" sz="3200" dirty="0">
              <a:solidFill>
                <a:srgbClr val="C00000"/>
              </a:solidFill>
              <a:ea typeface="inpin heiti" charset="-122"/>
              <a:cs typeface="Arial" panose="020B0604020202020204" pitchFamily="34" charset="0"/>
            </a:endParaRPr>
          </a:p>
          <a:p>
            <a:pPr algn="just">
              <a:buClrTx/>
              <a:defRPr/>
            </a:pPr>
            <a:r>
              <a:rPr lang="en-US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- </a:t>
            </a:r>
            <a:r>
              <a:rPr lang="vi-VN" altLang="zh-CN" sz="3200" i="1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Vào buổi chiều</a:t>
            </a: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, đứng ở con đường làng có thể nhìn thấy hoàng hôn tím, có đàn trâu về lững thững. </a:t>
            </a:r>
            <a:endParaRPr lang="en-US" altLang="zh-CN" sz="3200" dirty="0">
              <a:solidFill>
                <a:srgbClr val="C00000"/>
              </a:solidFill>
              <a:ea typeface="inpin heiti" charset="-122"/>
              <a:cs typeface="Arial" panose="020B0604020202020204" pitchFamily="34" charset="0"/>
            </a:endParaRPr>
          </a:p>
          <a:p>
            <a:pPr algn="just">
              <a:buClrTx/>
              <a:defRPr/>
            </a:pPr>
            <a:r>
              <a:rPr lang="en-US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- </a:t>
            </a:r>
            <a:r>
              <a:rPr lang="vi-VN" altLang="zh-CN" sz="3200" i="1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Vào buổi tối</a:t>
            </a:r>
            <a:r>
              <a:rPr lang="vi-VN" altLang="zh-CN" sz="32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, trên đường có bóng trăng soi, có bóng của ngọn tre già.</a:t>
            </a:r>
            <a:endParaRPr lang="en-US" altLang="zh-CN" sz="3200" dirty="0">
              <a:solidFill>
                <a:srgbClr val="C0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16" name="PA_库_组合 5">
            <a:extLst>
              <a:ext uri="{FF2B5EF4-FFF2-40B4-BE49-F238E27FC236}">
                <a16:creationId xmlns:a16="http://schemas.microsoft.com/office/drawing/2014/main" id="{F2503351-7B0F-4C17-8639-CDAAEB20062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62041" y="746748"/>
            <a:ext cx="587835" cy="716799"/>
            <a:chOff x="1836100" y="2332000"/>
            <a:chExt cx="1572829" cy="875132"/>
          </a:xfrm>
        </p:grpSpPr>
        <p:sp>
          <p:nvSpPr>
            <p:cNvPr id="17" name="任意多边形 10">
              <a:extLst>
                <a:ext uri="{FF2B5EF4-FFF2-40B4-BE49-F238E27FC236}">
                  <a16:creationId xmlns:a16="http://schemas.microsoft.com/office/drawing/2014/main" id="{4EB00161-A9F7-4835-8334-0CD4DC9D160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任意多边形 11">
              <a:extLst>
                <a:ext uri="{FF2B5EF4-FFF2-40B4-BE49-F238E27FC236}">
                  <a16:creationId xmlns:a16="http://schemas.microsoft.com/office/drawing/2014/main" id="{4ABBF0E8-4022-49AD-A2C6-8A1E853EF331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2">
              <a:extLst>
                <a:ext uri="{FF2B5EF4-FFF2-40B4-BE49-F238E27FC236}">
                  <a16:creationId xmlns:a16="http://schemas.microsoft.com/office/drawing/2014/main" id="{17F2713F-24C9-4C2C-8006-9BA0952BF729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EE7883D-12B5-4272-86D6-5F7312231CCF}"/>
              </a:ext>
            </a:extLst>
          </p:cNvPr>
          <p:cNvSpPr/>
          <p:nvPr/>
        </p:nvSpPr>
        <p:spPr>
          <a:xfrm>
            <a:off x="1694234" y="797311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V</a:t>
            </a: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ào mỗi buổi trong ngày, con đường làng có gì đẹp?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43A6483-611A-4313-A2AA-F4F8CA1D19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818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462656" y="106226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836F4B-ADEB-41CC-894D-A2B47FB96721}"/>
              </a:ext>
            </a:extLst>
          </p:cNvPr>
          <p:cNvSpPr/>
          <p:nvPr/>
        </p:nvSpPr>
        <p:spPr>
          <a:xfrm>
            <a:off x="1959989" y="2599991"/>
            <a:ext cx="976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HS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tự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trả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lời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theo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ý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kiến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cá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nhân</a:t>
            </a:r>
            <a:r>
              <a:rPr lang="en-US" altLang="zh-CN" sz="4000" dirty="0">
                <a:solidFill>
                  <a:srgbClr val="C00000"/>
                </a:solidFill>
                <a:ea typeface="inpin heiti" charset="-122"/>
                <a:cs typeface="Arial" panose="020B0604020202020204" pitchFamily="34" charset="0"/>
              </a:rPr>
              <a:t>.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12" name="PA_库_组合 5">
            <a:extLst>
              <a:ext uri="{FF2B5EF4-FFF2-40B4-BE49-F238E27FC236}">
                <a16:creationId xmlns:a16="http://schemas.microsoft.com/office/drawing/2014/main" id="{E3D74DA9-BEEA-4424-98FB-DD7229E6880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22780" y="784860"/>
            <a:ext cx="587835" cy="733599"/>
            <a:chOff x="1836100" y="2332000"/>
            <a:chExt cx="1572829" cy="895643"/>
          </a:xfrm>
        </p:grpSpPr>
        <p:sp>
          <p:nvSpPr>
            <p:cNvPr id="13" name="任意多边形 10">
              <a:extLst>
                <a:ext uri="{FF2B5EF4-FFF2-40B4-BE49-F238E27FC236}">
                  <a16:creationId xmlns:a16="http://schemas.microsoft.com/office/drawing/2014/main" id="{BBA4103A-D4BC-48DC-9F9A-4FDC635017A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任意多边形 11">
              <a:extLst>
                <a:ext uri="{FF2B5EF4-FFF2-40B4-BE49-F238E27FC236}">
                  <a16:creationId xmlns:a16="http://schemas.microsoft.com/office/drawing/2014/main" id="{A3B8427C-9FCD-4111-85A5-3D3B761E51D8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2">
              <a:extLst>
                <a:ext uri="{FF2B5EF4-FFF2-40B4-BE49-F238E27FC236}">
                  <a16:creationId xmlns:a16="http://schemas.microsoft.com/office/drawing/2014/main" id="{2532055A-7DA9-4FE3-802D-02B31F29DC75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61B68A9-B0E4-4F54-BD77-09C8E8BA34B3}"/>
              </a:ext>
            </a:extLst>
          </p:cNvPr>
          <p:cNvSpPr/>
          <p:nvPr/>
        </p:nvSpPr>
        <p:spPr>
          <a:xfrm>
            <a:off x="1654973" y="83542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Em thích con đường làng trong bài thơ vào buổi nào nhất? Vì sao?</a:t>
            </a:r>
          </a:p>
        </p:txBody>
      </p:sp>
      <p:pic>
        <p:nvPicPr>
          <p:cNvPr id="1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61F16-5768-428E-BC77-844524F167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953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52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462656" y="106226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6" name="PA_库_组合 5">
            <a:extLst>
              <a:ext uri="{FF2B5EF4-FFF2-40B4-BE49-F238E27FC236}">
                <a16:creationId xmlns:a16="http://schemas.microsoft.com/office/drawing/2014/main" id="{27CF26C1-7C60-41DE-86E4-785A196917A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87940" y="915642"/>
            <a:ext cx="587835" cy="733599"/>
            <a:chOff x="1836100" y="2332000"/>
            <a:chExt cx="1572829" cy="895643"/>
          </a:xfrm>
        </p:grpSpPr>
        <p:sp>
          <p:nvSpPr>
            <p:cNvPr id="17" name="任意多边形 10">
              <a:extLst>
                <a:ext uri="{FF2B5EF4-FFF2-40B4-BE49-F238E27FC236}">
                  <a16:creationId xmlns:a16="http://schemas.microsoft.com/office/drawing/2014/main" id="{69DD6E2C-2544-4EA0-885D-8815656B4A2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任意多边形 11">
              <a:extLst>
                <a:ext uri="{FF2B5EF4-FFF2-40B4-BE49-F238E27FC236}">
                  <a16:creationId xmlns:a16="http://schemas.microsoft.com/office/drawing/2014/main" id="{00401D60-0CC3-4ADC-A47D-FE177C8B187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2">
              <a:extLst>
                <a:ext uri="{FF2B5EF4-FFF2-40B4-BE49-F238E27FC236}">
                  <a16:creationId xmlns:a16="http://schemas.microsoft.com/office/drawing/2014/main" id="{8990AEAA-6116-4B9A-A0C9-AB94F05106B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464C00A-6A2E-4BB2-9DA3-D12ECE204AD1}"/>
              </a:ext>
            </a:extLst>
          </p:cNvPr>
          <p:cNvSpPr/>
          <p:nvPr/>
        </p:nvSpPr>
        <p:spPr>
          <a:xfrm>
            <a:off x="2120133" y="945986"/>
            <a:ext cx="94527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Trong khổ thơ thứ ba, tiếng cuối các dòng thơ nào có vần giống nhau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91A9C-890E-4353-9A0B-2F9E3B4CD48C}"/>
              </a:ext>
            </a:extLst>
          </p:cNvPr>
          <p:cNvSpPr/>
          <p:nvPr/>
        </p:nvSpPr>
        <p:spPr>
          <a:xfrm>
            <a:off x="3203712" y="2324346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Buổi chiều tím hoàng hôn 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Đàn trâu về lững thững 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Bóng trăng tròn lừng lựng 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Vắt vẻo ngọn tre già…</a:t>
            </a:r>
            <a:endParaRPr lang="en-US" sz="4000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6C1658-698F-4305-909F-82A4A254B3BE}"/>
              </a:ext>
            </a:extLst>
          </p:cNvPr>
          <p:cNvCxnSpPr/>
          <p:nvPr/>
        </p:nvCxnSpPr>
        <p:spPr>
          <a:xfrm>
            <a:off x="7229475" y="3714750"/>
            <a:ext cx="1300163" cy="0"/>
          </a:xfrm>
          <a:prstGeom prst="line">
            <a:avLst/>
          </a:prstGeom>
          <a:ln w="38100">
            <a:solidFill>
              <a:srgbClr val="274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9519A5-E365-44FC-9937-6FDB38397FF3}"/>
              </a:ext>
            </a:extLst>
          </p:cNvPr>
          <p:cNvCxnSpPr/>
          <p:nvPr/>
        </p:nvCxnSpPr>
        <p:spPr>
          <a:xfrm>
            <a:off x="7999549" y="4514850"/>
            <a:ext cx="1300163" cy="0"/>
          </a:xfrm>
          <a:prstGeom prst="line">
            <a:avLst/>
          </a:prstGeom>
          <a:ln w="38100">
            <a:solidFill>
              <a:srgbClr val="274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9079AE1-9F78-4C84-A705-5EF7337903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818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42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462656" y="106226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91A9C-890E-4353-9A0B-2F9E3B4CD48C}"/>
              </a:ext>
            </a:extLst>
          </p:cNvPr>
          <p:cNvSpPr/>
          <p:nvPr/>
        </p:nvSpPr>
        <p:spPr>
          <a:xfrm>
            <a:off x="2863083" y="2367417"/>
            <a:ext cx="91812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Tiếng chim rơi ngọt quá!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Con đường cong nỗi nhớ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Lòng luôn thầm nhắc nhở </a:t>
            </a:r>
            <a:endParaRPr lang="en-US" sz="4000" dirty="0">
              <a:solidFill>
                <a:srgbClr val="C00000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4000" dirty="0">
                <a:solidFill>
                  <a:srgbClr val="C00000"/>
                </a:solidFill>
              </a:rPr>
              <a:t>Con đường làng thiết tha.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9928010B-C1B2-47DA-A1C1-B3CA3D0B51A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87940" y="791312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15F0AA6C-4282-4355-9494-29E935035F05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DC14630D-5AF5-41D0-8EEB-3203B24FB4C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12">
              <a:extLst>
                <a:ext uri="{FF2B5EF4-FFF2-40B4-BE49-F238E27FC236}">
                  <a16:creationId xmlns:a16="http://schemas.microsoft.com/office/drawing/2014/main" id="{D79581CF-8661-4FCF-9AB2-41E7CAE6A7F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760621C-69D1-402F-ACA5-1B2D75B8A0D6}"/>
              </a:ext>
            </a:extLst>
          </p:cNvPr>
          <p:cNvSpPr/>
          <p:nvPr/>
        </p:nvSpPr>
        <p:spPr>
          <a:xfrm>
            <a:off x="2120133" y="841875"/>
            <a:ext cx="7951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Câu thơ nào thể hiện tình cảm của tác giả với con đường làng?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B11F389-9390-43F4-B6F8-406D661F80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818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99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6194FC-16DC-430A-BD77-643C0AE6B385}"/>
              </a:ext>
            </a:extLst>
          </p:cNvPr>
          <p:cNvSpPr/>
          <p:nvPr/>
        </p:nvSpPr>
        <p:spPr>
          <a:xfrm>
            <a:off x="3690169" y="2207582"/>
            <a:ext cx="6787661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Buổi sớm sương mơ màng </a:t>
            </a:r>
          </a:p>
          <a:p>
            <a:pPr>
              <a:lnSpc>
                <a:spcPct val="150000"/>
              </a:lnSpc>
            </a:pPr>
            <a:r>
              <a:rPr lang="vi-VN" altLang="zh-CN" sz="40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Mắt long lanh ngọn cỏ</a:t>
            </a:r>
          </a:p>
          <a:p>
            <a:pPr>
              <a:lnSpc>
                <a:spcPct val="150000"/>
              </a:lnSpc>
            </a:pPr>
            <a:r>
              <a:rPr lang="vi-VN" altLang="zh-CN" sz="40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Buổi trưa thơm cánh gió</a:t>
            </a:r>
          </a:p>
          <a:p>
            <a:pPr>
              <a:lnSpc>
                <a:spcPct val="150000"/>
              </a:lnSpc>
            </a:pPr>
            <a:r>
              <a:rPr lang="vi-VN" altLang="zh-CN" sz="40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Nâng bước em tới trường.</a:t>
            </a:r>
          </a:p>
        </p:txBody>
      </p:sp>
      <p:grpSp>
        <p:nvGrpSpPr>
          <p:cNvPr id="2" name="组合 30">
            <a:extLst>
              <a:ext uri="{FF2B5EF4-FFF2-40B4-BE49-F238E27FC236}">
                <a16:creationId xmlns:a16="http://schemas.microsoft.com/office/drawing/2014/main" id="{35FA8E61-C0E8-40DA-8082-5EDCE1030221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" name="图片 31">
              <a:extLst>
                <a:ext uri="{FF2B5EF4-FFF2-40B4-BE49-F238E27FC236}">
                  <a16:creationId xmlns:a16="http://schemas.microsoft.com/office/drawing/2014/main" id="{25699708-3AAC-4FE4-AEF7-6ECC08761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32">
              <a:extLst>
                <a:ext uri="{FF2B5EF4-FFF2-40B4-BE49-F238E27FC236}">
                  <a16:creationId xmlns:a16="http://schemas.microsoft.com/office/drawing/2014/main" id="{DAB1BF58-DB46-428C-AEAA-C2D9BAD1A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5CD43F-0C37-4ECA-8069-4766D1E8DDAE}"/>
              </a:ext>
            </a:extLst>
          </p:cNvPr>
          <p:cNvGrpSpPr/>
          <p:nvPr/>
        </p:nvGrpSpPr>
        <p:grpSpPr>
          <a:xfrm>
            <a:off x="-513277" y="-132109"/>
            <a:ext cx="4830083" cy="3099753"/>
            <a:chOff x="-967860" y="-99382"/>
            <a:chExt cx="4830083" cy="3099753"/>
          </a:xfrm>
        </p:grpSpPr>
        <p:pic>
          <p:nvPicPr>
            <p:cNvPr id="6" name="图片 1" descr="b331c5afe5f647f440cd4aa0ac0913fb">
              <a:extLst>
                <a:ext uri="{FF2B5EF4-FFF2-40B4-BE49-F238E27FC236}">
                  <a16:creationId xmlns:a16="http://schemas.microsoft.com/office/drawing/2014/main" id="{45CD0C8D-E628-4338-857A-57E1FC9E379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7860" y="-99382"/>
              <a:ext cx="4830083" cy="3099753"/>
            </a:xfrm>
            <a:prstGeom prst="rect">
              <a:avLst/>
            </a:prstGeom>
          </p:spPr>
        </p:pic>
        <p:sp>
          <p:nvSpPr>
            <p:cNvPr id="7" name="文本框 18">
              <a:extLst>
                <a:ext uri="{FF2B5EF4-FFF2-40B4-BE49-F238E27FC236}">
                  <a16:creationId xmlns:a16="http://schemas.microsoft.com/office/drawing/2014/main" id="{5BC28F2F-E11F-4B48-986B-3CA706BCC18A}"/>
                </a:ext>
              </a:extLst>
            </p:cNvPr>
            <p:cNvSpPr txBox="1"/>
            <p:nvPr/>
          </p:nvSpPr>
          <p:spPr>
            <a:xfrm>
              <a:off x="181645" y="707436"/>
              <a:ext cx="32625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0000"/>
                  </a:solidFill>
                  <a:latin typeface="Arial"/>
                  <a:ea typeface="微软雅黑"/>
                </a:rPr>
                <a:t>Học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sz="3600" dirty="0" err="1">
                  <a:solidFill>
                    <a:srgbClr val="000000"/>
                  </a:solidFill>
                  <a:latin typeface="Arial"/>
                  <a:ea typeface="微软雅黑"/>
                </a:rPr>
                <a:t>thuộc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sz="3600" dirty="0" err="1">
                  <a:solidFill>
                    <a:srgbClr val="000000"/>
                  </a:solidFill>
                  <a:latin typeface="Arial"/>
                  <a:ea typeface="微软雅黑"/>
                </a:rPr>
                <a:t>lòng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sz="3600" dirty="0" err="1">
                  <a:solidFill>
                    <a:srgbClr val="000000"/>
                  </a:solidFill>
                  <a:latin typeface="Arial"/>
                  <a:ea typeface="微软雅黑"/>
                </a:rPr>
                <a:t>khổ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vi-VN" altLang="zh-CN" sz="3600" dirty="0">
                  <a:solidFill>
                    <a:srgbClr val="000000"/>
                  </a:solidFill>
                  <a:ea typeface="微软雅黑"/>
                </a:rPr>
                <a:t>thơ</a:t>
              </a:r>
              <a:r>
                <a:rPr lang="zh-CN" alt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sz="3600" dirty="0">
                  <a:solidFill>
                    <a:srgbClr val="000000"/>
                  </a:solidFill>
                  <a:latin typeface="Arial"/>
                  <a:ea typeface="微软雅黑"/>
                </a:rPr>
                <a:t>2</a:t>
              </a:r>
              <a:endParaRPr lang="zh-CN" altLang="en-US" sz="3600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0" name="Teardrop 9">
            <a:extLst>
              <a:ext uri="{FF2B5EF4-FFF2-40B4-BE49-F238E27FC236}">
                <a16:creationId xmlns:a16="http://schemas.microsoft.com/office/drawing/2014/main" id="{4F0F197B-ADF0-4DF2-A6B3-86F07735D114}"/>
              </a:ext>
            </a:extLst>
          </p:cNvPr>
          <p:cNvSpPr/>
          <p:nvPr/>
        </p:nvSpPr>
        <p:spPr>
          <a:xfrm>
            <a:off x="2858503" y="2633477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dirty="0">
                <a:solidFill>
                  <a:srgbClr val="00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7B7DB0-8153-4C02-83AD-EDCB4970F8EB}"/>
              </a:ext>
            </a:extLst>
          </p:cNvPr>
          <p:cNvSpPr/>
          <p:nvPr/>
        </p:nvSpPr>
        <p:spPr>
          <a:xfrm>
            <a:off x="5466311" y="234443"/>
            <a:ext cx="6719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Thử</a:t>
            </a:r>
            <a:r>
              <a:rPr lang="zh-CN" altLang="en-US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thách</a:t>
            </a:r>
            <a:r>
              <a:rPr lang="zh-CN" altLang="en-US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bạn</a:t>
            </a:r>
            <a:r>
              <a:rPr lang="zh-CN" altLang="en-US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có</a:t>
            </a:r>
            <a:r>
              <a:rPr lang="zh-CN" altLang="en-US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3600" b="1" i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nhớ</a:t>
            </a:r>
            <a:r>
              <a:rPr lang="en-US" altLang="zh-CN" sz="3600" b="1" i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?</a:t>
            </a:r>
            <a:endParaRPr lang="zh-CN" altLang="en-US" sz="3600" b="1" i="1" dirty="0">
              <a:solidFill>
                <a:srgbClr val="0064D2">
                  <a:lumMod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C92E96-8257-4D5B-A94C-A59687E12FC8}"/>
              </a:ext>
            </a:extLst>
          </p:cNvPr>
          <p:cNvSpPr/>
          <p:nvPr/>
        </p:nvSpPr>
        <p:spPr>
          <a:xfrm>
            <a:off x="4479053" y="1213318"/>
            <a:ext cx="1578044" cy="698869"/>
          </a:xfrm>
          <a:prstGeom prst="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45628362-DBD1-4FE8-9E51-9FA866DF6945}"/>
              </a:ext>
            </a:extLst>
          </p:cNvPr>
          <p:cNvSpPr/>
          <p:nvPr/>
        </p:nvSpPr>
        <p:spPr>
          <a:xfrm>
            <a:off x="7725207" y="2441619"/>
            <a:ext cx="2186840" cy="614932"/>
          </a:xfrm>
          <a:prstGeom prst="round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228AA30F-848E-435E-8C7F-35FACDA155EA}"/>
              </a:ext>
            </a:extLst>
          </p:cNvPr>
          <p:cNvSpPr/>
          <p:nvPr/>
        </p:nvSpPr>
        <p:spPr>
          <a:xfrm>
            <a:off x="6863648" y="3349925"/>
            <a:ext cx="1944744" cy="614932"/>
          </a:xfrm>
          <a:prstGeom prst="round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5BCF0637-EA9E-4D52-AC2E-167C148DD1A6}"/>
              </a:ext>
            </a:extLst>
          </p:cNvPr>
          <p:cNvSpPr/>
          <p:nvPr/>
        </p:nvSpPr>
        <p:spPr>
          <a:xfrm>
            <a:off x="6332584" y="5148439"/>
            <a:ext cx="920489" cy="614932"/>
          </a:xfrm>
          <a:prstGeom prst="round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0B55D84E-E334-4DF4-AA92-53C6868A96B5}"/>
              </a:ext>
            </a:extLst>
          </p:cNvPr>
          <p:cNvSpPr/>
          <p:nvPr/>
        </p:nvSpPr>
        <p:spPr>
          <a:xfrm>
            <a:off x="4872440" y="2477496"/>
            <a:ext cx="1194007" cy="614932"/>
          </a:xfrm>
          <a:prstGeom prst="roundRect">
            <a:avLst/>
          </a:prstGeom>
          <a:solidFill>
            <a:srgbClr val="E53238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EC7CD0-59C4-4E71-B3C9-016A19C5A4E5}"/>
              </a:ext>
            </a:extLst>
          </p:cNvPr>
          <p:cNvSpPr/>
          <p:nvPr/>
        </p:nvSpPr>
        <p:spPr>
          <a:xfrm>
            <a:off x="6437190" y="1213318"/>
            <a:ext cx="1578044" cy="698869"/>
          </a:xfrm>
          <a:prstGeom prst="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567F7DF0-5A98-4D61-BB7C-2D682B540429}"/>
              </a:ext>
            </a:extLst>
          </p:cNvPr>
          <p:cNvSpPr/>
          <p:nvPr/>
        </p:nvSpPr>
        <p:spPr>
          <a:xfrm>
            <a:off x="3780457" y="2477496"/>
            <a:ext cx="996580" cy="614932"/>
          </a:xfrm>
          <a:prstGeom prst="round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2846F91C-DEFA-4FF8-ABA0-582C6D389464}"/>
              </a:ext>
            </a:extLst>
          </p:cNvPr>
          <p:cNvSpPr/>
          <p:nvPr/>
        </p:nvSpPr>
        <p:spPr>
          <a:xfrm>
            <a:off x="6130405" y="2441619"/>
            <a:ext cx="1463456" cy="61493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ACB9EAFC-F3DE-4E6B-B052-8A8DC9C51667}"/>
              </a:ext>
            </a:extLst>
          </p:cNvPr>
          <p:cNvSpPr/>
          <p:nvPr/>
        </p:nvSpPr>
        <p:spPr>
          <a:xfrm>
            <a:off x="3736190" y="3316819"/>
            <a:ext cx="3032252" cy="61493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753769C5-EDFC-4487-9776-2A5598D5D487}"/>
              </a:ext>
            </a:extLst>
          </p:cNvPr>
          <p:cNvSpPr/>
          <p:nvPr/>
        </p:nvSpPr>
        <p:spPr>
          <a:xfrm>
            <a:off x="7327774" y="4264295"/>
            <a:ext cx="1944744" cy="61493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2D0B154F-25C9-4918-B444-D9B54C9D6165}"/>
              </a:ext>
            </a:extLst>
          </p:cNvPr>
          <p:cNvSpPr/>
          <p:nvPr/>
        </p:nvSpPr>
        <p:spPr>
          <a:xfrm>
            <a:off x="3659253" y="5145623"/>
            <a:ext cx="1469032" cy="61493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88F8D9-1EC9-48B7-88C1-56C3D9F483BE}"/>
              </a:ext>
            </a:extLst>
          </p:cNvPr>
          <p:cNvSpPr/>
          <p:nvPr/>
        </p:nvSpPr>
        <p:spPr>
          <a:xfrm>
            <a:off x="8395327" y="1213318"/>
            <a:ext cx="1578044" cy="698869"/>
          </a:xfrm>
          <a:prstGeom prst="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F524E4A3-6FC6-4993-B77D-3A585CC55B41}"/>
              </a:ext>
            </a:extLst>
          </p:cNvPr>
          <p:cNvSpPr/>
          <p:nvPr/>
        </p:nvSpPr>
        <p:spPr>
          <a:xfrm>
            <a:off x="3690170" y="4264295"/>
            <a:ext cx="2243798" cy="614932"/>
          </a:xfrm>
          <a:prstGeom prst="round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id="{0A4579C5-2FB3-4B01-8A3D-331519710C2E}"/>
              </a:ext>
            </a:extLst>
          </p:cNvPr>
          <p:cNvSpPr/>
          <p:nvPr/>
        </p:nvSpPr>
        <p:spPr>
          <a:xfrm>
            <a:off x="5159200" y="5145623"/>
            <a:ext cx="1161199" cy="614932"/>
          </a:xfrm>
          <a:prstGeom prst="round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6" name="Rounded Rectangle 29">
            <a:extLst>
              <a:ext uri="{FF2B5EF4-FFF2-40B4-BE49-F238E27FC236}">
                <a16:creationId xmlns:a16="http://schemas.microsoft.com/office/drawing/2014/main" id="{F564EA87-2E3C-4767-9662-935711AB6BA7}"/>
              </a:ext>
            </a:extLst>
          </p:cNvPr>
          <p:cNvSpPr/>
          <p:nvPr/>
        </p:nvSpPr>
        <p:spPr>
          <a:xfrm>
            <a:off x="8053208" y="5153419"/>
            <a:ext cx="1643423" cy="614932"/>
          </a:xfrm>
          <a:prstGeom prst="roundRect">
            <a:avLst/>
          </a:prstGeom>
          <a:solidFill>
            <a:srgbClr val="99FF66"/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FB58D024-8F3A-4A57-9424-4F5D945DB8EB}"/>
              </a:ext>
            </a:extLst>
          </p:cNvPr>
          <p:cNvSpPr/>
          <p:nvPr/>
        </p:nvSpPr>
        <p:spPr>
          <a:xfrm>
            <a:off x="3358648" y="2244731"/>
            <a:ext cx="6602989" cy="367158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661D9C-93A2-403D-A5C4-98D8E52F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2" y="0"/>
            <a:ext cx="7343262" cy="10246412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3016028" y="2115073"/>
            <a:ext cx="8598343" cy="3320203"/>
            <a:chOff x="2269014" y="2030194"/>
            <a:chExt cx="8598343" cy="24920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3243798" y="2553814"/>
              <a:ext cx="6556332" cy="1547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Vào mỗi buổi trong ngày, con đường làng đều có vẻ đẹp riêng. Ai đi xa cũng nhớ về con đường mình luôn gắn bó.</a:t>
              </a:r>
              <a:endParaRPr lang="zh-CN" altLang="en-US" sz="3200" b="1" dirty="0">
                <a:solidFill>
                  <a:srgbClr val="FF0000"/>
                </a:solidFill>
                <a:ea typeface="小鹿犬拼音体" panose="02010601030101010101" pitchFamily="2" charset="-122"/>
                <a:cs typeface="YF补 汉仪夏日体+黑白emoji" panose="020B0604000101010104" pitchFamily="34" charset="-128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554590" y="304591"/>
            <a:ext cx="688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Nội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dung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bài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học</a:t>
            </a:r>
            <a:endParaRPr lang="zh-CN" altLang="en-US" sz="5400" b="1" kern="120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2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BC496-6CA1-44DC-ACF9-442C6F2C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Join_file_234921789">
            <a:hlinkClick r:id="" action="ppaction://media"/>
            <a:extLst>
              <a:ext uri="{FF2B5EF4-FFF2-40B4-BE49-F238E27FC236}">
                <a16:creationId xmlns:a16="http://schemas.microsoft.com/office/drawing/2014/main" id="{0DA2ABB6-BDD7-4551-8E89-82D6397D14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98729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CD41D6-B700-46DE-9036-0B4240A9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2" y="0"/>
            <a:ext cx="7343262" cy="10246412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3006503" y="2186511"/>
            <a:ext cx="8617394" cy="3281145"/>
            <a:chOff x="2249963" y="2030194"/>
            <a:chExt cx="8617394" cy="2462694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9963" y="3306237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3383946" y="2723195"/>
              <a:ext cx="6556332" cy="1455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Wingdings" panose="05000000000000000000" pitchFamily="2" charset="2"/>
                <a:buChar char="ü"/>
              </a:pPr>
              <a:r>
                <a:rPr lang="vi-VN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Yêu quý và giữ gìn vẻ đẹp của con đường thân quen.</a:t>
              </a:r>
              <a:endParaRPr lang="zh-CN" altLang="en-US" sz="4000" b="1" dirty="0">
                <a:solidFill>
                  <a:srgbClr val="FF0000"/>
                </a:solidFill>
                <a:ea typeface="小鹿犬拼音体" panose="02010601030101010101" pitchFamily="2" charset="-122"/>
                <a:cs typeface="YF补 汉仪夏日体+黑白emoji" panose="020B0604000101010104" pitchFamily="34" charset="-128"/>
              </a:endParaRPr>
            </a:p>
          </p:txBody>
        </p:sp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654756" y="406025"/>
            <a:ext cx="688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Liên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hệ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bản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thân</a:t>
            </a:r>
            <a:endParaRPr lang="zh-CN" altLang="en-US" sz="5400" b="1" kern="120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91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  <p:pic>
        <p:nvPicPr>
          <p:cNvPr id="16" name="图片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75" y="1371246"/>
            <a:ext cx="1269867" cy="9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6400799"/>
            <a:ext cx="12203723" cy="636263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02" y="4800600"/>
            <a:ext cx="1859907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DBEC0C-3305-444E-9FBC-4C68261C0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15812" y="174029"/>
            <a:ext cx="511318" cy="5113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98536D-A7D6-4401-A87C-C341AE12EAC5}"/>
              </a:ext>
            </a:extLst>
          </p:cNvPr>
          <p:cNvSpPr txBox="1"/>
          <p:nvPr/>
        </p:nvSpPr>
        <p:spPr>
          <a:xfrm>
            <a:off x="1372337" y="941779"/>
            <a:ext cx="481097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rợp bóng tre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Uốn mình trong nắng hạ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Tiếng chim rơi ngọt quá!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Khẽ động cọng rơm vàng.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sớm sương mơ màng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Mắt long lanh ngọn cỏ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trưa thơm cánh gió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Nâng bước em tới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43FD1-7234-4523-9153-4C7F8C0E9DF6}"/>
              </a:ext>
            </a:extLst>
          </p:cNvPr>
          <p:cNvSpPr/>
          <p:nvPr/>
        </p:nvSpPr>
        <p:spPr>
          <a:xfrm>
            <a:off x="1675547" y="201596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làng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6F61B-8472-4A48-8314-26F15D230904}"/>
              </a:ext>
            </a:extLst>
          </p:cNvPr>
          <p:cNvSpPr txBox="1"/>
          <p:nvPr/>
        </p:nvSpPr>
        <p:spPr>
          <a:xfrm>
            <a:off x="6678010" y="1071801"/>
            <a:ext cx="510831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Buổi chiều tím hoàng hôn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Đàn trâu về lững thững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Bóng trăng tròn lừng lựng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Vắt vẻo ngọn tre già…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Ai một lần đi xa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cong nỗi nhớ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Lòng luôn thầm nhắc nhở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2800" dirty="0">
                <a:solidFill>
                  <a:prstClr val="black"/>
                </a:solidFill>
              </a:rPr>
              <a:t>Con đường làng thiết tha.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9339EC-96CF-47CC-AC07-5D2E3923D4C0}"/>
              </a:ext>
            </a:extLst>
          </p:cNvPr>
          <p:cNvSpPr txBox="1"/>
          <p:nvPr/>
        </p:nvSpPr>
        <p:spPr>
          <a:xfrm>
            <a:off x="8747421" y="6304002"/>
            <a:ext cx="4420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99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504570"/>
            <a:ext cx="1859907" cy="91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696367" y="559059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Luyện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đọc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nhóm</a:t>
            </a:r>
            <a:endParaRPr lang="zh-CN" alt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68360" y="2732301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36710" y="2031716"/>
            <a:ext cx="3113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Tiêu</a:t>
            </a:r>
            <a:r>
              <a:rPr lang="zh-CN" altLang="en-US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chí</a:t>
            </a:r>
            <a:r>
              <a:rPr lang="zh-CN" altLang="en-US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đánh</a:t>
            </a:r>
            <a:r>
              <a:rPr lang="zh-CN" altLang="en-US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giá</a:t>
            </a:r>
            <a:endParaRPr lang="zh-CN" altLang="en-US" sz="2800" b="1" kern="1200">
              <a:solidFill>
                <a:srgbClr val="FF153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02426" y="2663909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kern="1200">
                <a:latin typeface="Arial" panose="020B0604020202020204" pitchFamily="34" charset="0"/>
              </a:rPr>
              <a:t>Đọc</a:t>
            </a:r>
            <a:r>
              <a:rPr lang="zh-CN" altLang="en-US" sz="3200" kern="1200">
                <a:latin typeface="Arial" panose="020B0604020202020204" pitchFamily="34" charset="0"/>
              </a:rPr>
              <a:t> </a:t>
            </a:r>
            <a:r>
              <a:rPr lang="en-US" altLang="zh-CN" sz="3200" kern="1200">
                <a:latin typeface="Arial" panose="020B0604020202020204" pitchFamily="34" charset="0"/>
              </a:rPr>
              <a:t>đúng</a:t>
            </a:r>
            <a:endParaRPr lang="zh-CN" altLang="en-US" sz="3200" kern="1200">
              <a:latin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68360" y="3353093"/>
            <a:ext cx="3645680" cy="607107"/>
            <a:chOff x="1717199" y="4363552"/>
            <a:chExt cx="3645680" cy="607107"/>
          </a:xfrm>
        </p:grpSpPr>
        <p:sp>
          <p:nvSpPr>
            <p:cNvPr id="21" name="Rounded Rectangle 20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51265" y="4363552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to, </a:t>
              </a:r>
              <a:r>
                <a:rPr lang="en-US" altLang="zh-CN" sz="3200" dirty="0" err="1"/>
                <a:t>rõ</a:t>
              </a:r>
              <a:endParaRPr lang="zh-CN" altLang="en-US" sz="32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68360" y="4091561"/>
            <a:ext cx="5119273" cy="599459"/>
            <a:chOff x="1717199" y="5199333"/>
            <a:chExt cx="5119273" cy="599459"/>
          </a:xfrm>
        </p:grpSpPr>
        <p:sp>
          <p:nvSpPr>
            <p:cNvPr id="27" name="Rounded Rectangle 26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51265" y="5199333"/>
              <a:ext cx="3736920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Ngắt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nghỉ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đúng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chỗ</a:t>
              </a:r>
              <a:endParaRPr lang="zh-CN" altLang="en-US" sz="32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9614" y="338118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7633" y="412855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1268360" y="4779333"/>
            <a:ext cx="8097635" cy="599459"/>
            <a:chOff x="1717199" y="5199333"/>
            <a:chExt cx="8097635" cy="599459"/>
          </a:xfrm>
        </p:grpSpPr>
        <p:sp>
          <p:nvSpPr>
            <p:cNvPr id="37" name="Rounded Rectangle 36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14689" y="5199333"/>
              <a:ext cx="637386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và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nhấn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phù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hợp</a:t>
              </a:r>
              <a:endParaRPr lang="zh-CN" altLang="en-US" sz="32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4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8760" y="481632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19733" r="32181" b="31200"/>
          <a:stretch/>
        </p:blipFill>
        <p:spPr>
          <a:xfrm>
            <a:off x="8862760" y="2594795"/>
            <a:ext cx="1634551" cy="17284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093BB6-4759-4378-A889-78315D250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16910" y="452657"/>
            <a:ext cx="708287" cy="7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6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078826"/>
            <a:ext cx="1859907" cy="9144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-1055963" y="510211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Đọc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trước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lớp</a:t>
            </a:r>
            <a:endParaRPr lang="zh-CN" alt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268360" y="2732301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335454" y="1722848"/>
            <a:ext cx="3521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Tiêu</a:t>
            </a:r>
            <a:r>
              <a:rPr lang="zh-CN" altLang="en-US" sz="3200" b="1" kern="1200" dirty="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chí</a:t>
            </a:r>
            <a:r>
              <a:rPr lang="zh-CN" altLang="en-US" sz="3200" b="1" kern="1200" dirty="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đánh</a:t>
            </a:r>
            <a:r>
              <a:rPr lang="zh-CN" altLang="en-US" sz="3200" b="1" kern="1200" dirty="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giá</a:t>
            </a:r>
            <a:endParaRPr lang="zh-CN" altLang="en-US" sz="3200" b="1" kern="1200" dirty="0">
              <a:solidFill>
                <a:srgbClr val="FF1531"/>
              </a:solidFill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02426" y="2663909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kern="1200">
                <a:latin typeface="Arial" panose="020B0604020202020204" pitchFamily="34" charset="0"/>
              </a:rPr>
              <a:t>Đọc</a:t>
            </a:r>
            <a:r>
              <a:rPr lang="zh-CN" altLang="en-US" sz="3200" kern="1200">
                <a:latin typeface="Arial" panose="020B0604020202020204" pitchFamily="34" charset="0"/>
              </a:rPr>
              <a:t> </a:t>
            </a:r>
            <a:r>
              <a:rPr lang="en-US" altLang="zh-CN" sz="3200" kern="1200">
                <a:latin typeface="Arial" panose="020B0604020202020204" pitchFamily="34" charset="0"/>
              </a:rPr>
              <a:t>đúng</a:t>
            </a:r>
            <a:endParaRPr lang="zh-CN" altLang="en-US" sz="3200" kern="1200">
              <a:latin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268360" y="3353093"/>
            <a:ext cx="3645680" cy="607107"/>
            <a:chOff x="1717199" y="4363552"/>
            <a:chExt cx="3645680" cy="607107"/>
          </a:xfrm>
        </p:grpSpPr>
        <p:sp>
          <p:nvSpPr>
            <p:cNvPr id="49" name="Rounded Rectangle 48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451265" y="4363552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to, </a:t>
              </a:r>
              <a:r>
                <a:rPr lang="en-US" altLang="zh-CN" sz="3200" dirty="0" err="1"/>
                <a:t>rõ</a:t>
              </a:r>
              <a:endParaRPr lang="zh-CN" altLang="en-US" sz="32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68360" y="4091561"/>
            <a:ext cx="5119273" cy="599459"/>
            <a:chOff x="1717199" y="5199333"/>
            <a:chExt cx="5119273" cy="599459"/>
          </a:xfrm>
        </p:grpSpPr>
        <p:sp>
          <p:nvSpPr>
            <p:cNvPr id="53" name="Rounded Rectangle 52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51265" y="5199333"/>
              <a:ext cx="3736920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Ngắt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nghỉ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đúng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chỗ</a:t>
              </a:r>
              <a:endParaRPr lang="zh-CN" altLang="en-US" sz="3200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9614" y="338118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7633" y="412855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1268360" y="4779333"/>
            <a:ext cx="8097635" cy="599459"/>
            <a:chOff x="1717199" y="5199333"/>
            <a:chExt cx="8097635" cy="599459"/>
          </a:xfrm>
        </p:grpSpPr>
        <p:sp>
          <p:nvSpPr>
            <p:cNvPr id="60" name="Rounded Rectangle 59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414689" y="5199333"/>
              <a:ext cx="637386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và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nhấn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phù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hợp</a:t>
              </a:r>
              <a:endParaRPr lang="zh-CN" altLang="en-US" sz="32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4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3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8760" y="481632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060589-7CFA-46C3-9CB5-21A63627D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92781" y="619369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6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6400799"/>
            <a:ext cx="12203723" cy="636263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02" y="4800600"/>
            <a:ext cx="1859907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17DF66-90F6-4F15-A7BD-43A186E83BC4}"/>
              </a:ext>
            </a:extLst>
          </p:cNvPr>
          <p:cNvSpPr txBox="1"/>
          <p:nvPr/>
        </p:nvSpPr>
        <p:spPr>
          <a:xfrm>
            <a:off x="1018674" y="1216493"/>
            <a:ext cx="10154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 sz="4000" dirty="0">
                <a:solidFill>
                  <a:srgbClr val="C00000"/>
                </a:solidFill>
              </a:rPr>
              <a:t>C</a:t>
            </a:r>
            <a:r>
              <a:rPr lang="vi-VN" sz="4000" dirty="0">
                <a:solidFill>
                  <a:srgbClr val="C00000"/>
                </a:solidFill>
              </a:rPr>
              <a:t>ùng bạn hoàn thành các câu sau: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2A13C7-7033-451D-A90B-4EC5DE381A29}"/>
              </a:ext>
            </a:extLst>
          </p:cNvPr>
          <p:cNvSpPr/>
          <p:nvPr/>
        </p:nvSpPr>
        <p:spPr>
          <a:xfrm>
            <a:off x="348893" y="286239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vi-VN" sz="4400" dirty="0">
                <a:solidFill>
                  <a:srgbClr val="00B0F0"/>
                </a:solidFill>
                <a:latin typeface="Coiny" panose="02000903060500060000" pitchFamily="2" charset="0"/>
              </a:rPr>
              <a:t>Con đường mong ước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8711C-AA9D-40DE-9666-283338C5A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8" y="194425"/>
            <a:ext cx="1013941" cy="10139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A66305-6E74-44C1-8489-BB438B913253}"/>
              </a:ext>
            </a:extLst>
          </p:cNvPr>
          <p:cNvSpPr txBox="1"/>
          <p:nvPr/>
        </p:nvSpPr>
        <p:spPr>
          <a:xfrm>
            <a:off x="682818" y="2372730"/>
            <a:ext cx="113186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- </a:t>
            </a:r>
            <a:r>
              <a:rPr lang="vi-VN" sz="4000" dirty="0">
                <a:solidFill>
                  <a:prstClr val="black"/>
                </a:solidFill>
              </a:rPr>
              <a:t>Mình thích con đường có…</a:t>
            </a:r>
            <a:endParaRPr lang="en-US" sz="4000" dirty="0">
              <a:solidFill>
                <a:prstClr val="black"/>
              </a:solidFill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- T</a:t>
            </a:r>
            <a:r>
              <a:rPr lang="vi-VN" sz="4000" dirty="0">
                <a:solidFill>
                  <a:prstClr val="black"/>
                </a:solidFill>
              </a:rPr>
              <a:t>heo mình, con đường đẹp là…</a:t>
            </a:r>
            <a:endParaRPr lang="en-US" sz="4000" dirty="0">
              <a:solidFill>
                <a:prstClr val="black"/>
              </a:solidFill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- </a:t>
            </a:r>
            <a:r>
              <a:rPr lang="vi-VN" sz="4000" dirty="0">
                <a:solidFill>
                  <a:prstClr val="black"/>
                </a:solidFill>
              </a:rPr>
              <a:t>Mình mong con đường mình đi học sẽ…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42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Google Shape;487;p33"/>
          <p:cNvSpPr txBox="1">
            <a:spLocks/>
          </p:cNvSpPr>
          <p:nvPr/>
        </p:nvSpPr>
        <p:spPr>
          <a:xfrm>
            <a:off x="346107" y="695955"/>
            <a:ext cx="1149978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vi-VN" sz="3600" dirty="0">
                <a:solidFill>
                  <a:srgbClr val="F15A24"/>
                </a:solidFill>
                <a:latin typeface="+mn-lt"/>
              </a:rPr>
              <a:t>Chia sẻ với bạn về con đường quen thuộc theo gợi ý: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7709C-1B5B-4EF9-A652-ABBA149F8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7" y="161160"/>
            <a:ext cx="607631" cy="607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9D633-3D8C-4600-B84A-0D742EBDA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" y="1690534"/>
            <a:ext cx="2341704" cy="763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14D577-DA64-4088-B7F7-1C7F8531C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45" y="1660723"/>
            <a:ext cx="3160028" cy="763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C22882-257E-447C-B5D2-E3307919C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04" y="1692671"/>
            <a:ext cx="1865727" cy="763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7F085B-AD12-46F6-A6D1-A256862B6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61" y="2750170"/>
            <a:ext cx="4342168" cy="288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0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87;p33">
            <a:extLst>
              <a:ext uri="{FF2B5EF4-FFF2-40B4-BE49-F238E27FC236}">
                <a16:creationId xmlns:a16="http://schemas.microsoft.com/office/drawing/2014/main" id="{05F17599-4B56-4EB6-AE1E-6DFB7D47A71B}"/>
              </a:ext>
            </a:extLst>
          </p:cNvPr>
          <p:cNvSpPr txBox="1">
            <a:spLocks/>
          </p:cNvSpPr>
          <p:nvPr/>
        </p:nvSpPr>
        <p:spPr>
          <a:xfrm>
            <a:off x="796227" y="98071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Việt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điểm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: 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ơ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quen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255AD91-81CA-4F3B-82B0-B1553D357764}"/>
              </a:ext>
            </a:extLst>
          </p:cNvPr>
          <p:cNvSpPr txBox="1">
            <a:spLocks/>
          </p:cNvSpPr>
          <p:nvPr/>
        </p:nvSpPr>
        <p:spPr>
          <a:xfrm>
            <a:off x="796227" y="26654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3 –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1-2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lang="en-US" sz="6600" dirty="0">
                <a:solidFill>
                  <a:srgbClr val="274C5D"/>
                </a:solidFill>
                <a:latin typeface="Coiny" panose="02000903060500060000" pitchFamily="2" charset="0"/>
              </a:rPr>
              <a:t>Con đ</a:t>
            </a:r>
            <a:r>
              <a:rPr lang="vi-VN" sz="6600" dirty="0">
                <a:solidFill>
                  <a:srgbClr val="274C5D"/>
                </a:solidFill>
                <a:latin typeface="Coiny" panose="02000903060500060000" pitchFamily="2" charset="0"/>
              </a:rPr>
              <a:t>ư</a:t>
            </a:r>
            <a:r>
              <a:rPr lang="en-US" sz="6600" dirty="0" err="1">
                <a:solidFill>
                  <a:srgbClr val="274C5D"/>
                </a:solidFill>
                <a:latin typeface="Coiny" panose="02000903060500060000" pitchFamily="2" charset="0"/>
              </a:rPr>
              <a:t>ờng</a:t>
            </a:r>
            <a:r>
              <a:rPr lang="en-US" sz="6600" dirty="0">
                <a:solidFill>
                  <a:srgbClr val="274C5D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274C5D"/>
                </a:solidFill>
                <a:latin typeface="Coiny" panose="02000903060500060000" pitchFamily="2" charset="0"/>
              </a:rPr>
              <a:t>làng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274C5D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092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2FBD90-A5BA-4037-B016-E2AAC307C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70" y="231787"/>
            <a:ext cx="49149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69A97B-B591-440C-856A-58FB84D6B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87"/>
            <a:ext cx="524637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CE16F2-ED14-480F-9D0A-B7BB8A2AC4B9}"/>
              </a:ext>
            </a:extLst>
          </p:cNvPr>
          <p:cNvGrpSpPr/>
          <p:nvPr/>
        </p:nvGrpSpPr>
        <p:grpSpPr>
          <a:xfrm>
            <a:off x="5581650" y="4389449"/>
            <a:ext cx="6096000" cy="1897051"/>
            <a:chOff x="1045149" y="665046"/>
            <a:chExt cx="7369505" cy="1897051"/>
          </a:xfrm>
          <a:solidFill>
            <a:srgbClr val="BDEEFF"/>
          </a:solidFill>
        </p:grpSpPr>
        <p:sp>
          <p:nvSpPr>
            <p:cNvPr id="7" name="Rounded Rectangular Callout 28">
              <a:extLst>
                <a:ext uri="{FF2B5EF4-FFF2-40B4-BE49-F238E27FC236}">
                  <a16:creationId xmlns:a16="http://schemas.microsoft.com/office/drawing/2014/main" id="{932506E2-555D-4FFD-84A7-94B42D045E87}"/>
                </a:ext>
              </a:extLst>
            </p:cNvPr>
            <p:cNvSpPr/>
            <p:nvPr/>
          </p:nvSpPr>
          <p:spPr>
            <a:xfrm>
              <a:off x="1045149" y="665046"/>
              <a:ext cx="7369505" cy="1897051"/>
            </a:xfrm>
            <a:prstGeom prst="wedgeRoundRectCallout">
              <a:avLst>
                <a:gd name="adj1" fmla="val -56787"/>
                <a:gd name="adj2" fmla="val -110706"/>
                <a:gd name="adj3" fmla="val 16667"/>
              </a:avLst>
            </a:prstGeom>
            <a:grpFill/>
            <a:ln w="28575" cap="flat" cmpd="sng" algn="ctr">
              <a:solidFill>
                <a:srgbClr val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0EBF39-E31F-4523-94B9-329DB7CF822E}"/>
                </a:ext>
              </a:extLst>
            </p:cNvPr>
            <p:cNvSpPr/>
            <p:nvPr/>
          </p:nvSpPr>
          <p:spPr>
            <a:xfrm>
              <a:off x="1369245" y="736408"/>
              <a:ext cx="6721313" cy="175432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字魂27号-布丁体" panose="00000500000000000000" pitchFamily="2" charset="-122"/>
                  <a:cs typeface="Calibri" panose="020F0502020204030204" pitchFamily="34" charset="0"/>
                </a:rPr>
                <a:t>B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ức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cảnh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vật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vẻ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đẹp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cảnh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vật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đó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ra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sao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6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Lắng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nghe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đọc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mẫu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40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C3B7A0-BE49-4A76-95D0-BA7458C977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0" b="95250" l="10000" r="90000">
                        <a14:foregroundMark x1="39875" y1="9250" x2="44875" y2="11375"/>
                        <a14:foregroundMark x1="50875" y1="5875" x2="56500" y2="5875"/>
                        <a14:foregroundMark x1="42375" y1="5250" x2="43875" y2="4500"/>
                        <a14:foregroundMark x1="47875" y1="47250" x2="54250" y2="49250"/>
                        <a14:foregroundMark x1="42000" y1="90625" x2="54625" y2="9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47" y="1281530"/>
            <a:ext cx="3062569" cy="306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405677" y="6153264"/>
            <a:ext cx="4038942" cy="584333"/>
          </a:xfrm>
          <a:prstGeom prst="roundRect">
            <a:avLst>
              <a:gd name="adj" fmla="val 11805"/>
            </a:avLst>
          </a:prstGeom>
          <a:gradFill flip="none" rotWithShape="1">
            <a:gsLst>
              <a:gs pos="0">
                <a:srgbClr val="FFCF77">
                  <a:tint val="66000"/>
                  <a:satMod val="160000"/>
                </a:srgbClr>
              </a:gs>
              <a:gs pos="50000">
                <a:srgbClr val="FFCF77">
                  <a:tint val="44500"/>
                  <a:satMod val="160000"/>
                </a:srgbClr>
              </a:gs>
              <a:gs pos="100000">
                <a:srgbClr val="FFCF77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E4365F"/>
                </a:solidFill>
              </a:rPr>
              <a:t>Luyện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đọc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nối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tiếp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câu</a:t>
            </a:r>
            <a:endParaRPr lang="en-US" sz="3200" b="1" dirty="0">
              <a:solidFill>
                <a:srgbClr val="E4365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4392" y="951398"/>
            <a:ext cx="549514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vi-VN" sz="2800" dirty="0"/>
              <a:t>Con đường rợp bóng tre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Uốn mình trong nắng hạ 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Tiếng chim rơi ngọt quá!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Khẽ động cọng rơm vàng.</a:t>
            </a:r>
            <a:endParaRPr lang="en-US" sz="2800" dirty="0"/>
          </a:p>
          <a:p>
            <a:pPr>
              <a:spcAft>
                <a:spcPts val="1200"/>
              </a:spcAft>
            </a:pPr>
            <a:endParaRPr lang="vi-VN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Buổi sớm sương mơ màng 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Mắt long lanh ngọn cỏ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Buổi trưa thơm cánh gió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vi-VN" sz="2800" dirty="0"/>
              <a:t>Nâng bước em tới trường.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F2FFC5-2ED6-4C6C-94AE-2E4153729BB1}"/>
              </a:ext>
            </a:extLst>
          </p:cNvPr>
          <p:cNvSpPr/>
          <p:nvPr/>
        </p:nvSpPr>
        <p:spPr>
          <a:xfrm>
            <a:off x="246453" y="138515"/>
            <a:ext cx="8443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en-US" sz="4000" dirty="0">
                <a:solidFill>
                  <a:srgbClr val="00B0F0"/>
                </a:solidFill>
                <a:latin typeface="Coiny" panose="02000903060500060000" pitchFamily="2" charset="0"/>
              </a:rPr>
              <a:t>Con đ</a:t>
            </a:r>
            <a:r>
              <a:rPr lang="vi-VN" sz="4000" dirty="0">
                <a:solidFill>
                  <a:srgbClr val="00B0F0"/>
                </a:solidFill>
                <a:latin typeface="Coiny" panose="02000903060500060000" pitchFamily="2" charset="0"/>
              </a:rPr>
              <a:t>ư</a:t>
            </a:r>
            <a:r>
              <a:rPr lang="en-US" sz="4000" dirty="0" err="1">
                <a:solidFill>
                  <a:srgbClr val="00B0F0"/>
                </a:solidFill>
                <a:latin typeface="Coiny" panose="02000903060500060000" pitchFamily="2" charset="0"/>
              </a:rPr>
              <a:t>ờng</a:t>
            </a:r>
            <a:r>
              <a:rPr lang="en-US" sz="40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Coiny" panose="02000903060500060000" pitchFamily="2" charset="0"/>
              </a:rPr>
              <a:t>làng</a:t>
            </a:r>
            <a:endParaRPr lang="en-US" sz="4000" dirty="0">
              <a:solidFill>
                <a:srgbClr val="00B0F0"/>
              </a:solidFill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0D0FA-26F9-4924-984F-6B41055FB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" y="115419"/>
            <a:ext cx="580334" cy="580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B785BD-1472-4DCA-92E6-257D24EAA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123109"/>
            <a:ext cx="5762625" cy="75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2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1204</TotalTime>
  <Words>1190</Words>
  <Application>Microsoft Office PowerPoint</Application>
  <PresentationFormat>Widescreen</PresentationFormat>
  <Paragraphs>237</Paragraphs>
  <Slides>36</Slides>
  <Notes>32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等线</vt:lpstr>
      <vt:lpstr>Microsoft YaHei</vt:lpstr>
      <vt:lpstr>Microsoft YaHei</vt:lpstr>
      <vt:lpstr>Arial</vt:lpstr>
      <vt:lpstr>Arial Rounded MT Bold</vt:lpstr>
      <vt:lpstr>Bubblegum Sans</vt:lpstr>
      <vt:lpstr>Calibri</vt:lpstr>
      <vt:lpstr>Calibri Light</vt:lpstr>
      <vt:lpstr>Coiny</vt:lpstr>
      <vt:lpstr>inpin heiti</vt:lpstr>
      <vt:lpstr>Wingdings</vt:lpstr>
      <vt:lpstr>字魂27号-布丁体</vt:lpstr>
      <vt:lpstr>小鹿犬拼音体</vt:lpstr>
      <vt:lpstr>Office Theme</vt:lpstr>
      <vt:lpstr>2_Office 主题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Thuy Khanh</cp:lastModifiedBy>
  <cp:revision>125</cp:revision>
  <dcterms:created xsi:type="dcterms:W3CDTF">2017-08-18T03:02:00Z</dcterms:created>
  <dcterms:modified xsi:type="dcterms:W3CDTF">2024-04-23T14:35:02Z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